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3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EFA2-DDAF-4A5D-AA8C-8D2E34D5DF06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33E8-E9FE-4F63-8A15-A25AF1E848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EFA2-DDAF-4A5D-AA8C-8D2E34D5DF06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33E8-E9FE-4F63-8A15-A25AF1E848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EFA2-DDAF-4A5D-AA8C-8D2E34D5DF06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33E8-E9FE-4F63-8A15-A25AF1E848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EFA2-DDAF-4A5D-AA8C-8D2E34D5DF06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33E8-E9FE-4F63-8A15-A25AF1E848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EFA2-DDAF-4A5D-AA8C-8D2E34D5DF06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33E8-E9FE-4F63-8A15-A25AF1E848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EFA2-DDAF-4A5D-AA8C-8D2E34D5DF06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33E8-E9FE-4F63-8A15-A25AF1E848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EFA2-DDAF-4A5D-AA8C-8D2E34D5DF06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33E8-E9FE-4F63-8A15-A25AF1E848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EFA2-DDAF-4A5D-AA8C-8D2E34D5DF06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33E8-E9FE-4F63-8A15-A25AF1E848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EFA2-DDAF-4A5D-AA8C-8D2E34D5DF06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33E8-E9FE-4F63-8A15-A25AF1E848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EFA2-DDAF-4A5D-AA8C-8D2E34D5DF06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33E8-E9FE-4F63-8A15-A25AF1E848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EFA2-DDAF-4A5D-AA8C-8D2E34D5DF06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33E8-E9FE-4F63-8A15-A25AF1E848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4EFA2-DDAF-4A5D-AA8C-8D2E34D5DF06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233E8-E9FE-4F63-8A15-A25AF1E848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u.edu/ethics/practicing/decision/commongood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audio1.wav"/><Relationship Id="rId1" Type="http://schemas.openxmlformats.org/officeDocument/2006/relationships/audio" Target="../media/audio2.wav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3.wav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Common Good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Job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article the Common Good</a:t>
            </a:r>
          </a:p>
          <a:p>
            <a:pPr lvl="1"/>
            <a:r>
              <a:rPr lang="en-US" sz="1800" dirty="0" smtClean="0"/>
              <a:t>Developed by Manuel Velasquez, Claire Andre, Thomas Shanks, S.J., and Michael J. Meyer </a:t>
            </a:r>
            <a:endParaRPr lang="en-US" sz="1800" dirty="0" smtClean="0"/>
          </a:p>
          <a:p>
            <a:pPr lvl="1"/>
            <a:r>
              <a:rPr lang="en-US" sz="1800" dirty="0" smtClean="0"/>
              <a:t>This article appeared originally in </a:t>
            </a:r>
            <a:r>
              <a:rPr lang="en-US" sz="1800" i="1" dirty="0" smtClean="0"/>
              <a:t>Issues in Ethics</a:t>
            </a:r>
            <a:r>
              <a:rPr lang="en-US" sz="1800" dirty="0" smtClean="0"/>
              <a:t> V5 N2 (Spring 1992) </a:t>
            </a:r>
            <a:endParaRPr lang="en-US" sz="1800" dirty="0" smtClean="0"/>
          </a:p>
          <a:p>
            <a:pPr lvl="1"/>
            <a:r>
              <a:rPr lang="en-US" sz="1800" dirty="0" smtClean="0">
                <a:hlinkClick r:id="rId2"/>
              </a:rPr>
              <a:t>http://</a:t>
            </a:r>
            <a:r>
              <a:rPr lang="en-US" sz="1800" dirty="0" smtClean="0">
                <a:hlinkClick r:id="rId2"/>
              </a:rPr>
              <a:t>www.scu.edu/ethics/practicing/decision/commongood.html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r>
              <a:rPr lang="en-US" sz="2200" dirty="0" smtClean="0"/>
              <a:t>Highlight</a:t>
            </a:r>
          </a:p>
          <a:p>
            <a:pPr lvl="1"/>
            <a:r>
              <a:rPr lang="en-US" sz="1800" dirty="0" smtClean="0"/>
              <a:t> Thesis statements and big main ideas in</a:t>
            </a:r>
            <a:endParaRPr lang="en-US" sz="1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sz="1800" dirty="0" smtClean="0"/>
              <a:t>Supporting ideas in</a:t>
            </a:r>
          </a:p>
          <a:p>
            <a:pPr lvl="1"/>
            <a:r>
              <a:rPr lang="en-US" sz="1800" dirty="0" smtClean="0"/>
              <a:t>Specific examples in</a:t>
            </a:r>
          </a:p>
          <a:p>
            <a:pPr lvl="1">
              <a:buNone/>
            </a:pPr>
            <a:endParaRPr lang="en-US" sz="1800" dirty="0" smtClean="0"/>
          </a:p>
          <a:p>
            <a:pPr lvl="1">
              <a:buNone/>
            </a:pPr>
            <a:r>
              <a:rPr lang="en-US" sz="1800" i="1" dirty="0" smtClean="0"/>
              <a:t>This another way to become a better reader and writer! </a:t>
            </a:r>
            <a:endParaRPr lang="en-US" sz="1800" i="1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05400" y="4191000"/>
            <a:ext cx="838200" cy="3048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Yellow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00400" y="4495800"/>
            <a:ext cx="914400" cy="3048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00400" y="4876800"/>
            <a:ext cx="838200" cy="3048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99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Pink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99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Robert J. Samuelson Opinion Writer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“We face a choice between a society where people accept modest scarifies for common good or a more contentious society where </a:t>
            </a:r>
            <a:r>
              <a:rPr lang="en-US" i="1" dirty="0" smtClean="0"/>
              <a:t>groups</a:t>
            </a:r>
            <a:r>
              <a:rPr lang="en-US" dirty="0" smtClean="0"/>
              <a:t> selfishly protect their own benefits.”</a:t>
            </a:r>
          </a:p>
          <a:p>
            <a:endParaRPr lang="en-US" dirty="0"/>
          </a:p>
          <a:p>
            <a:pPr>
              <a:buNone/>
            </a:pPr>
            <a:r>
              <a:rPr lang="en-US" sz="2600" b="1" dirty="0" smtClean="0"/>
              <a:t>Contentious </a:t>
            </a:r>
          </a:p>
          <a:p>
            <a:pPr>
              <a:buNone/>
            </a:pPr>
            <a:r>
              <a:rPr lang="en-US" sz="2600" i="1" dirty="0" err="1" smtClean="0"/>
              <a:t>con·ten·tious</a:t>
            </a:r>
            <a:r>
              <a:rPr lang="en-US" sz="2600" dirty="0" err="1" smtClean="0"/>
              <a:t>Adjective</a:t>
            </a:r>
            <a:r>
              <a:rPr lang="en-US" sz="2600" dirty="0" smtClean="0"/>
              <a:t>/</a:t>
            </a:r>
            <a:r>
              <a:rPr lang="en-US" sz="2600" dirty="0" err="1" smtClean="0"/>
              <a:t>kən</a:t>
            </a:r>
            <a:r>
              <a:rPr lang="en-US" sz="2600" dirty="0" err="1"/>
              <a:t>ˈtenCHəs</a:t>
            </a:r>
            <a:r>
              <a:rPr lang="en-US" sz="2600" dirty="0"/>
              <a:t>/</a:t>
            </a: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1. Causing or likely to cause an argument; controversial.</a:t>
            </a:r>
          </a:p>
          <a:p>
            <a:pPr>
              <a:buNone/>
            </a:pPr>
            <a:r>
              <a:rPr lang="en-US" sz="2600" dirty="0" smtClean="0"/>
              <a:t>2. Involving heated argument.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66800"/>
            <a:ext cx="1350645" cy="94782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0888" r="30502"/>
          <a:stretch>
            <a:fillRect/>
          </a:stretch>
        </p:blipFill>
        <p:spPr bwMode="auto">
          <a:xfrm>
            <a:off x="6477000" y="1371600"/>
            <a:ext cx="1905000" cy="4933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Smooth Refreshing H</a:t>
            </a:r>
            <a:r>
              <a:rPr lang="en-US" baseline="30000" dirty="0" smtClean="0"/>
              <a:t>2</a:t>
            </a:r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912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You are holding your favorite drink, an ice cold bottle of water from Valley Ranch. It is a warm day and you enjoy the smooth, refreshing feeling water gives. You go for one more cool down swallow. You are only disappointed as it is empty! Ugh!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do with the bottle?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4400" dirty="0" smtClean="0"/>
              <a:t>Throw it on the ground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400" dirty="0" smtClean="0"/>
              <a:t>Put it in the trash can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UcPeriod"/>
            </a:pPr>
            <a:r>
              <a:rPr lang="en-US" sz="4400" dirty="0" smtClean="0"/>
              <a:t>Recycle it ASAP</a:t>
            </a:r>
            <a:endParaRPr lang="en-US" sz="4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371600"/>
            <a:ext cx="2638425" cy="1733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724400"/>
            <a:ext cx="2209800" cy="1655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3124200"/>
            <a:ext cx="14859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A. Throw it on the 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5334000"/>
            <a:ext cx="6781800" cy="792163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Booo</a:t>
            </a:r>
            <a:r>
              <a:rPr lang="en-US" dirty="0" smtClean="0"/>
              <a:t>! If caught, you maybe subject to a fine by the laws.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447800"/>
            <a:ext cx="5227319" cy="3434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066800" y="2971800"/>
            <a:ext cx="7077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SELFISH INDIVIDUALIST!</a:t>
            </a:r>
            <a:endParaRPr lang="en-US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MS900074693[1].wav">
            <a:hlinkClick r:id="" action="ppaction://media"/>
          </p:cNvPr>
          <p:cNvPicPr>
            <a:picLocks noRot="1" noChangeAspect="1"/>
          </p:cNvPicPr>
          <p:nvPr>
            <a:wavAudioFile r:embed="rId1" name="MS900074693[1].wav"/>
          </p:nvPr>
        </p:nvPicPr>
        <p:blipFill>
          <a:blip r:embed="rId4" cstate="print"/>
          <a:stretch>
            <a:fillRect/>
          </a:stretch>
        </p:blipFill>
        <p:spPr>
          <a:xfrm>
            <a:off x="8001000" y="533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6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1039687">
            <a:off x="4338154" y="1072044"/>
            <a:ext cx="4267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B. Put it in the trash 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60959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Yeah…your not littering! 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2667000"/>
            <a:ext cx="4038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Wait! </a:t>
            </a:r>
            <a:r>
              <a:rPr lang="en-US" sz="2800" dirty="0" err="1" smtClean="0"/>
              <a:t>Booo</a:t>
            </a:r>
            <a:r>
              <a:rPr lang="en-US" sz="2800" dirty="0" smtClean="0"/>
              <a:t>…you are filling up our landfills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85800" y="5562600"/>
            <a:ext cx="80010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 common good? What is happening here?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114800" y="1752600"/>
            <a:ext cx="304800" cy="304800"/>
          </a:xfrm>
          <a:prstGeom prst="rect">
            <a:avLst/>
          </a:prstGeom>
        </p:spPr>
      </p:pic>
      <p:pic>
        <p:nvPicPr>
          <p:cNvPr id="9" name="MS900074693[1].wav">
            <a:hlinkClick r:id="" action="ppaction://media"/>
          </p:cNvPr>
          <p:cNvPicPr>
            <a:picLocks noRot="1" noChangeAspect="1"/>
          </p:cNvPicPr>
          <p:nvPr>
            <a:wavAudioFile r:embed="rId2" name="MS900074693[1].wav"/>
          </p:nvPr>
        </p:nvPicPr>
        <p:blipFill>
          <a:blip r:embed="rId6" cstate="print"/>
          <a:stretch>
            <a:fillRect/>
          </a:stretch>
        </p:blipFill>
        <p:spPr>
          <a:xfrm>
            <a:off x="3352800" y="3276600"/>
            <a:ext cx="304800" cy="3048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20244208">
            <a:off x="5004977" y="3434026"/>
            <a:ext cx="2479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SELFISH INDIVIDUALIST!</a:t>
            </a:r>
            <a:endParaRPr lang="en-US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 rot="21019182">
            <a:off x="1066800" y="4495800"/>
            <a:ext cx="3552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reating problems for our posterity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56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EWE! YUCK!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499062"/>
            <a:ext cx="7010400" cy="4665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C. Recycle it ASAP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Yeah! </a:t>
            </a:r>
          </a:p>
          <a:p>
            <a:pPr>
              <a:buNone/>
            </a:pPr>
            <a:r>
              <a:rPr lang="en-US" dirty="0" smtClean="0"/>
              <a:t>You are helping for the common good of our environment.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	Yes?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No?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200400"/>
            <a:ext cx="3339105" cy="250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1295400"/>
            <a:ext cx="28575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MS900069283[1].wav">
            <a:hlinkClick r:id="" action="ppaction://media"/>
          </p:cNvPr>
          <p:cNvPicPr>
            <a:picLocks noRot="1" noChangeAspect="1"/>
          </p:cNvPicPr>
          <p:nvPr>
            <a:wavAudioFile r:embed="rId1" name="MS900069283[1].wav"/>
          </p:nvPr>
        </p:nvPicPr>
        <p:blipFill>
          <a:blip r:embed="rId5" cstate="print"/>
          <a:stretch>
            <a:fillRect/>
          </a:stretch>
        </p:blipFill>
        <p:spPr>
          <a:xfrm>
            <a:off x="2971800" y="3048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0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exactly is Common Good?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Work that benefit all people.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0"/>
            <a:ext cx="4038600" cy="1630363"/>
          </a:xfrm>
        </p:spPr>
        <p:txBody>
          <a:bodyPr/>
          <a:lstStyle/>
          <a:p>
            <a:r>
              <a:rPr lang="en-US" dirty="0" smtClean="0"/>
              <a:t>Accessible and </a:t>
            </a:r>
            <a:r>
              <a:rPr lang="en-US" dirty="0" smtClean="0"/>
              <a:t>affordable </a:t>
            </a:r>
            <a:r>
              <a:rPr lang="en-US" dirty="0" smtClean="0"/>
              <a:t>public health </a:t>
            </a:r>
            <a:r>
              <a:rPr lang="en-US" dirty="0" smtClean="0"/>
              <a:t>care?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315</Words>
  <Application>Microsoft Office PowerPoint</Application>
  <PresentationFormat>On-screen Show (4:3)</PresentationFormat>
  <Paragraphs>50</Paragraphs>
  <Slides>10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Common Good</vt:lpstr>
      <vt:lpstr>Robert J. Samuelson Opinion Writer </vt:lpstr>
      <vt:lpstr>Smooth Refreshing H2O</vt:lpstr>
      <vt:lpstr>What do you do with the bottle?  </vt:lpstr>
      <vt:lpstr>A. Throw it on the ground</vt:lpstr>
      <vt:lpstr>B. Put it in the trash can</vt:lpstr>
      <vt:lpstr>EWE! YUCK!</vt:lpstr>
      <vt:lpstr>C. Recycle it ASAP</vt:lpstr>
      <vt:lpstr>What exactly is Common Good? </vt:lpstr>
      <vt:lpstr>Your Job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Good</dc:title>
  <dc:creator>wnichols</dc:creator>
  <cp:lastModifiedBy>wnichols</cp:lastModifiedBy>
  <cp:revision>16</cp:revision>
  <dcterms:created xsi:type="dcterms:W3CDTF">2011-09-16T20:26:46Z</dcterms:created>
  <dcterms:modified xsi:type="dcterms:W3CDTF">2011-09-26T14:49:51Z</dcterms:modified>
</cp:coreProperties>
</file>